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59" r:id="rId6"/>
    <p:sldId id="260" r:id="rId7"/>
    <p:sldId id="261" r:id="rId8"/>
    <p:sldId id="265" r:id="rId9"/>
    <p:sldId id="264" r:id="rId10"/>
    <p:sldId id="266" r:id="rId11"/>
    <p:sldId id="262" r:id="rId12"/>
    <p:sldId id="263" r:id="rId13"/>
    <p:sldId id="267" r:id="rId14"/>
    <p:sldId id="268" r:id="rId15"/>
    <p:sldId id="274" r:id="rId16"/>
    <p:sldId id="269" r:id="rId17"/>
    <p:sldId id="270" r:id="rId18"/>
    <p:sldId id="271"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期版面配置區 14"/>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16" name="投影片編號版面配置區 15"/>
          <p:cNvSpPr>
            <a:spLocks noGrp="1"/>
          </p:cNvSpPr>
          <p:nvPr>
            <p:ph type="sldNum" sz="quarter" idx="11"/>
          </p:nvPr>
        </p:nvSpPr>
        <p:spPr/>
        <p:txBody>
          <a:bodyPr/>
          <a:lstStyle/>
          <a:p>
            <a:fld id="{5BE0CD95-2D9C-4DFD-9D8E-10E7AC091A79}" type="slidenum">
              <a:rPr lang="zh-TW" altLang="en-US" smtClean="0"/>
              <a:pPr/>
              <a:t>‹#›</a:t>
            </a:fld>
            <a:endParaRPr lang="zh-TW" altLang="en-US"/>
          </a:p>
        </p:txBody>
      </p:sp>
      <p:sp>
        <p:nvSpPr>
          <p:cNvPr id="17" name="頁尾版面配置區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E0CD95-2D9C-4DFD-9D8E-10E7AC091A7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E0CD95-2D9C-4DFD-9D8E-10E7AC091A7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AF3EDEC8-ADEA-4E57-A595-D63EE16EF48F}" type="datetimeFigureOut">
              <a:rPr lang="zh-TW" altLang="en-US" smtClean="0"/>
              <a:pPr/>
              <a:t>2015/10/6</a:t>
            </a:fld>
            <a:endParaRPr lang="zh-TW" altLang="en-US"/>
          </a:p>
        </p:txBody>
      </p:sp>
      <p:sp>
        <p:nvSpPr>
          <p:cNvPr id="15" name="投影片編號版面配置區 14"/>
          <p:cNvSpPr>
            <a:spLocks noGrp="1"/>
          </p:cNvSpPr>
          <p:nvPr>
            <p:ph type="sldNum" sz="quarter" idx="15"/>
          </p:nvPr>
        </p:nvSpPr>
        <p:spPr/>
        <p:txBody>
          <a:bodyPr/>
          <a:lstStyle>
            <a:lvl1pPr algn="ctr">
              <a:defRPr/>
            </a:lvl1pPr>
          </a:lstStyle>
          <a:p>
            <a:fld id="{5BE0CD95-2D9C-4DFD-9D8E-10E7AC091A79}" type="slidenum">
              <a:rPr lang="zh-TW" altLang="en-US" smtClean="0"/>
              <a:pPr/>
              <a:t>‹#›</a:t>
            </a:fld>
            <a:endParaRPr lang="zh-TW" altLang="en-US"/>
          </a:p>
        </p:txBody>
      </p:sp>
      <p:sp>
        <p:nvSpPr>
          <p:cNvPr id="16" name="頁尾版面配置區 15"/>
          <p:cNvSpPr>
            <a:spLocks noGrp="1"/>
          </p:cNvSpPr>
          <p:nvPr>
            <p:ph type="ftr" sz="quarter" idx="16"/>
          </p:nvPr>
        </p:nvSpPr>
        <p:spPr/>
        <p:txBody>
          <a:bodyPr/>
          <a:lstStyle/>
          <a:p>
            <a:endParaRPr lang="zh-TW" altLang="en-US"/>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E0CD95-2D9C-4DFD-9D8E-10E7AC091A79}" type="slidenum">
              <a:rPr lang="zh-TW" altLang="en-US" smtClean="0"/>
              <a:pPr/>
              <a:t>‹#›</a:t>
            </a:fld>
            <a:endParaRPr lang="zh-TW" altLang="en-US"/>
          </a:p>
        </p:txBody>
      </p: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E0CD95-2D9C-4DFD-9D8E-10E7AC091A79}"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457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5BE0CD95-2D9C-4DFD-9D8E-10E7AC091A79}" type="slidenum">
              <a:rPr lang="zh-TW" altLang="en-US" smtClean="0"/>
              <a:pPr/>
              <a:t>‹#›</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7" name="日期版面配置區 6"/>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4649788"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0" y="155448"/>
            <a:ext cx="82296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BE0CD95-2D9C-4DFD-9D8E-10E7AC091A79}"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BE0CD95-2D9C-4DFD-9D8E-10E7AC091A7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AF3EDEC8-ADEA-4E57-A595-D63EE16EF48F}" type="datetimeFigureOut">
              <a:rPr lang="zh-TW" altLang="en-US" smtClean="0"/>
              <a:pPr/>
              <a:t>2015/10/6</a:t>
            </a:fld>
            <a:endParaRPr lang="zh-TW" altLang="en-US"/>
          </a:p>
        </p:txBody>
      </p:sp>
      <p:sp>
        <p:nvSpPr>
          <p:cNvPr id="9" name="投影片編號版面配置區 8"/>
          <p:cNvSpPr>
            <a:spLocks noGrp="1"/>
          </p:cNvSpPr>
          <p:nvPr>
            <p:ph type="sldNum" sz="quarter" idx="15"/>
          </p:nvPr>
        </p:nvSpPr>
        <p:spPr/>
        <p:txBody>
          <a:bodyPr/>
          <a:lstStyle/>
          <a:p>
            <a:fld id="{5BE0CD95-2D9C-4DFD-9D8E-10E7AC091A79}" type="slidenum">
              <a:rPr lang="zh-TW" altLang="en-US" smtClean="0"/>
              <a:pPr/>
              <a:t>‹#›</a:t>
            </a:fld>
            <a:endParaRPr lang="zh-TW" altLang="en-US"/>
          </a:p>
        </p:txBody>
      </p:sp>
      <p:sp>
        <p:nvSpPr>
          <p:cNvPr id="10" name="頁尾版面配置區 9"/>
          <p:cNvSpPr>
            <a:spLocks noGrp="1"/>
          </p:cNvSpPr>
          <p:nvPr>
            <p:ph type="ftr" sz="quarter" idx="16"/>
          </p:nvPr>
        </p:nvSpPr>
        <p:spPr/>
        <p:txBody>
          <a:bodyPr/>
          <a:lstStyle/>
          <a:p>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AF3EDEC8-ADEA-4E57-A595-D63EE16EF48F}" type="datetimeFigureOut">
              <a:rPr lang="zh-TW" altLang="en-US" smtClean="0"/>
              <a:pPr/>
              <a:t>2015/10/6</a:t>
            </a:fld>
            <a:endParaRPr lang="zh-TW" altLang="en-US"/>
          </a:p>
        </p:txBody>
      </p:sp>
      <p:sp>
        <p:nvSpPr>
          <p:cNvPr id="9" name="投影片編號版面配置區 8"/>
          <p:cNvSpPr>
            <a:spLocks noGrp="1"/>
          </p:cNvSpPr>
          <p:nvPr>
            <p:ph type="sldNum" sz="quarter" idx="11"/>
          </p:nvPr>
        </p:nvSpPr>
        <p:spPr/>
        <p:txBody>
          <a:bodyPr/>
          <a:lstStyle/>
          <a:p>
            <a:fld id="{5BE0CD95-2D9C-4DFD-9D8E-10E7AC091A79}" type="slidenum">
              <a:rPr lang="zh-TW" altLang="en-US" smtClean="0"/>
              <a:pPr/>
              <a:t>‹#›</a:t>
            </a:fld>
            <a:endParaRPr lang="zh-TW" altLang="en-US"/>
          </a:p>
        </p:txBody>
      </p:sp>
      <p:sp>
        <p:nvSpPr>
          <p:cNvPr id="10" name="頁尾版面配置區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3EDEC8-ADEA-4E57-A595-D63EE16EF48F}" type="datetimeFigureOut">
              <a:rPr lang="zh-TW" altLang="en-US" smtClean="0"/>
              <a:pPr/>
              <a:t>2015/10/6</a:t>
            </a:fld>
            <a:endParaRPr lang="zh-TW" altLang="en-US"/>
          </a:p>
        </p:txBody>
      </p:sp>
      <p:sp>
        <p:nvSpPr>
          <p:cNvPr id="10" name="頁尾版面配置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p>
        </p:txBody>
      </p:sp>
      <p:sp>
        <p:nvSpPr>
          <p:cNvPr id="22" name="投影片編號版面配置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BE0CD95-2D9C-4DFD-9D8E-10E7AC091A79}" type="slidenum">
              <a:rPr lang="zh-TW" altLang="en-US" smtClean="0"/>
              <a:pPr/>
              <a:t>‹#›</a:t>
            </a:fld>
            <a:endParaRPr lang="zh-TW" altLang="en-US"/>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pPr algn="l"/>
            <a:r>
              <a:rPr lang="zh-TW" altLang="en-US" dirty="0" smtClean="0"/>
              <a:t>作者</a:t>
            </a:r>
            <a:r>
              <a:rPr lang="en-US" altLang="zh-TW" dirty="0" smtClean="0"/>
              <a:t>:</a:t>
            </a:r>
            <a:r>
              <a:rPr lang="en-US" altLang="zh-TW" dirty="0" err="1" smtClean="0"/>
              <a:t>Chieh-Hsin</a:t>
            </a:r>
            <a:r>
              <a:rPr lang="en-US" altLang="zh-TW" dirty="0" smtClean="0"/>
              <a:t> Tang, Wu-Tai Wu, </a:t>
            </a:r>
            <a:r>
              <a:rPr lang="en-US" altLang="zh-TW" dirty="0" err="1" smtClean="0"/>
              <a:t>Ching</a:t>
            </a:r>
            <a:r>
              <a:rPr lang="en-US" altLang="zh-TW" dirty="0" smtClean="0"/>
              <a:t>-Yuan Lin</a:t>
            </a:r>
          </a:p>
          <a:p>
            <a:pPr algn="l"/>
            <a:r>
              <a:rPr lang="zh-TW" altLang="en-US" dirty="0" smtClean="0"/>
              <a:t>期刊</a:t>
            </a:r>
            <a:r>
              <a:rPr lang="en-US" altLang="zh-TW" dirty="0" smtClean="0"/>
              <a:t>:Applied Ergonomics</a:t>
            </a:r>
          </a:p>
          <a:p>
            <a:pPr algn="l"/>
            <a:r>
              <a:rPr lang="zh-TW" altLang="en-US" dirty="0" smtClean="0"/>
              <a:t>報告者</a:t>
            </a:r>
            <a:r>
              <a:rPr lang="en-US" altLang="zh-TW" dirty="0" smtClean="0"/>
              <a:t>:</a:t>
            </a:r>
            <a:r>
              <a:rPr lang="zh-TW" altLang="en-US" dirty="0" smtClean="0"/>
              <a:t>金柏翰</a:t>
            </a:r>
            <a:endParaRPr lang="en-US" altLang="zh-TW" dirty="0" smtClean="0"/>
          </a:p>
          <a:p>
            <a:endParaRPr lang="en-US" altLang="zh-TW" dirty="0" smtClean="0"/>
          </a:p>
          <a:p>
            <a:endParaRPr lang="zh-TW" altLang="en-US" dirty="0"/>
          </a:p>
        </p:txBody>
      </p:sp>
      <p:sp>
        <p:nvSpPr>
          <p:cNvPr id="2" name="標題 1"/>
          <p:cNvSpPr>
            <a:spLocks noGrp="1"/>
          </p:cNvSpPr>
          <p:nvPr>
            <p:ph type="ctrTitle"/>
          </p:nvPr>
        </p:nvSpPr>
        <p:spPr/>
        <p:txBody>
          <a:bodyPr/>
          <a:lstStyle/>
          <a:p>
            <a:r>
              <a:rPr lang="en-US" altLang="zh-TW" dirty="0" smtClean="0"/>
              <a:t>Using virtual reality to determine how emergency signs facilitate way-finding</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latin typeface="Times New Roman" pitchFamily="18" charset="0"/>
                <a:cs typeface="Times New Roman" pitchFamily="18" charset="0"/>
              </a:rPr>
              <a:t>本實驗因子數為</a:t>
            </a:r>
            <a:r>
              <a:rPr lang="en-US" altLang="zh-TW" dirty="0" smtClean="0">
                <a:latin typeface="Times New Roman" pitchFamily="18" charset="0"/>
                <a:cs typeface="Times New Roman" pitchFamily="18" charset="0"/>
              </a:rPr>
              <a:t>                                                            2(</a:t>
            </a:r>
            <a:r>
              <a:rPr lang="zh-TW" altLang="en-US" dirty="0" smtClean="0">
                <a:latin typeface="Times New Roman" pitchFamily="18" charset="0"/>
                <a:cs typeface="Times New Roman" pitchFamily="18" charset="0"/>
              </a:rPr>
              <a:t>專業人士</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非專業人士</a:t>
            </a:r>
            <a:r>
              <a:rPr lang="en-US" altLang="zh-TW" dirty="0" smtClean="0">
                <a:latin typeface="Times New Roman" pitchFamily="18" charset="0"/>
                <a:cs typeface="Times New Roman" pitchFamily="18" charset="0"/>
              </a:rPr>
              <a:t>)×3</a:t>
            </a:r>
            <a:r>
              <a:rPr lang="zh-TW" altLang="en-US" dirty="0" smtClean="0">
                <a:latin typeface="Times New Roman" pitchFamily="18" charset="0"/>
                <a:cs typeface="Times New Roman" pitchFamily="18" charset="0"/>
              </a:rPr>
              <a:t>因子實驗</a:t>
            </a:r>
            <a:r>
              <a:rPr lang="en-US" altLang="zh-TW" dirty="0" smtClean="0">
                <a:latin typeface="Times New Roman" pitchFamily="18" charset="0"/>
                <a:cs typeface="Times New Roman" pitchFamily="18" charset="0"/>
              </a:rPr>
              <a:t>(Type A, B, C) ×2(</a:t>
            </a:r>
            <a:r>
              <a:rPr lang="zh-TW" altLang="en-US" dirty="0" smtClean="0">
                <a:latin typeface="Times New Roman" pitchFamily="18" charset="0"/>
                <a:cs typeface="Times New Roman" pitchFamily="18" charset="0"/>
              </a:rPr>
              <a:t>男</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女</a:t>
            </a:r>
            <a:r>
              <a:rPr lang="en-US" altLang="zh-TW" dirty="0" smtClean="0">
                <a:latin typeface="Times New Roman" pitchFamily="18" charset="0"/>
                <a:cs typeface="Times New Roman" pitchFamily="18" charset="0"/>
              </a:rPr>
              <a:t>)</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依變數為</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移動時間</a:t>
            </a:r>
            <a:endParaRPr lang="zh-TW" altLang="en-US" dirty="0">
              <a:latin typeface="Times New Roman" pitchFamily="18" charset="0"/>
              <a:cs typeface="Times New Roman" pitchFamily="18" charset="0"/>
            </a:endParaRPr>
          </a:p>
        </p:txBody>
      </p:sp>
      <p:sp>
        <p:nvSpPr>
          <p:cNvPr id="3" name="標題 2"/>
          <p:cNvSpPr>
            <a:spLocks noGrp="1"/>
          </p:cNvSpPr>
          <p:nvPr>
            <p:ph type="title"/>
          </p:nvPr>
        </p:nvSpPr>
        <p:spPr/>
        <p:txBody>
          <a:bodyPr>
            <a:normAutofit/>
          </a:bodyPr>
          <a:lstStyle/>
          <a:p>
            <a:pPr algn="ctr"/>
            <a:r>
              <a:rPr lang="en-US" altLang="zh-TW" dirty="0" smtClean="0"/>
              <a:t>Method</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未命名.png"/>
          <p:cNvPicPr>
            <a:picLocks noGrp="1" noChangeAspect="1"/>
          </p:cNvPicPr>
          <p:nvPr>
            <p:ph idx="1"/>
          </p:nvPr>
        </p:nvPicPr>
        <p:blipFill>
          <a:blip r:embed="rId2" cstate="print"/>
          <a:stretch>
            <a:fillRect/>
          </a:stretch>
        </p:blipFill>
        <p:spPr>
          <a:xfrm>
            <a:off x="457200" y="2109000"/>
            <a:ext cx="8229600" cy="3402000"/>
          </a:xfrm>
        </p:spPr>
      </p:pic>
      <p:sp>
        <p:nvSpPr>
          <p:cNvPr id="3" name="標題 2"/>
          <p:cNvSpPr>
            <a:spLocks noGrp="1"/>
          </p:cNvSpPr>
          <p:nvPr>
            <p:ph type="title"/>
          </p:nvPr>
        </p:nvSpPr>
        <p:spPr/>
        <p:txBody>
          <a:bodyPr>
            <a:normAutofit/>
          </a:bodyPr>
          <a:lstStyle/>
          <a:p>
            <a:pPr algn="ctr"/>
            <a:r>
              <a:rPr lang="en-US" altLang="zh-TW" dirty="0" smtClean="0"/>
              <a:t>Method</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未命名.png"/>
          <p:cNvPicPr>
            <a:picLocks noGrp="1" noChangeAspect="1"/>
          </p:cNvPicPr>
          <p:nvPr>
            <p:ph idx="1"/>
          </p:nvPr>
        </p:nvPicPr>
        <p:blipFill>
          <a:blip r:embed="rId2" cstate="print"/>
          <a:stretch>
            <a:fillRect/>
          </a:stretch>
        </p:blipFill>
        <p:spPr>
          <a:xfrm>
            <a:off x="1979712" y="1700808"/>
            <a:ext cx="5618817" cy="4572000"/>
          </a:xfrm>
        </p:spPr>
      </p:pic>
      <p:sp>
        <p:nvSpPr>
          <p:cNvPr id="3" name="標題 2"/>
          <p:cNvSpPr>
            <a:spLocks noGrp="1"/>
          </p:cNvSpPr>
          <p:nvPr>
            <p:ph type="title"/>
          </p:nvPr>
        </p:nvSpPr>
        <p:spPr/>
        <p:txBody>
          <a:bodyPr>
            <a:normAutofit/>
          </a:bodyPr>
          <a:lstStyle/>
          <a:p>
            <a:pPr algn="ctr"/>
            <a:r>
              <a:rPr lang="en-US" altLang="zh-TW" dirty="0" smtClean="0"/>
              <a:t>Method</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移動時間</a:t>
            </a:r>
            <a:r>
              <a:rPr lang="en-US" altLang="zh-TW" dirty="0" smtClean="0"/>
              <a:t>:</a:t>
            </a:r>
          </a:p>
          <a:p>
            <a:endParaRPr lang="en-US" altLang="zh-TW" dirty="0" smtClean="0"/>
          </a:p>
          <a:p>
            <a:endParaRPr lang="en-US" altLang="zh-TW" dirty="0" smtClean="0"/>
          </a:p>
          <a:p>
            <a:endParaRPr lang="en-US" altLang="zh-TW" dirty="0" smtClean="0"/>
          </a:p>
          <a:p>
            <a:endParaRPr lang="en-US" altLang="zh-TW" dirty="0" smtClean="0"/>
          </a:p>
          <a:p>
            <a:r>
              <a:rPr lang="zh-TW" altLang="en-US" dirty="0" smtClean="0"/>
              <a:t>事後比較</a:t>
            </a:r>
            <a:endParaRPr lang="en-US" altLang="zh-TW" dirty="0" smtClean="0"/>
          </a:p>
          <a:p>
            <a:r>
              <a:rPr lang="en-US" altLang="zh-TW" dirty="0" smtClean="0"/>
              <a:t>No sign </a:t>
            </a:r>
            <a:r>
              <a:rPr lang="zh-TW" altLang="en-US" dirty="0" smtClean="0"/>
              <a:t>和</a:t>
            </a:r>
            <a:r>
              <a:rPr lang="en-US" altLang="zh-TW" dirty="0" smtClean="0"/>
              <a:t>Old sign </a:t>
            </a:r>
            <a:r>
              <a:rPr lang="zh-TW" altLang="en-US" dirty="0" smtClean="0"/>
              <a:t>有顯著差異</a:t>
            </a:r>
            <a:r>
              <a:rPr lang="en-US" altLang="zh-TW" dirty="0" smtClean="0"/>
              <a:t>(p&lt;0.001)</a:t>
            </a:r>
          </a:p>
          <a:p>
            <a:endParaRPr lang="en-US" altLang="zh-TW" dirty="0" smtClean="0"/>
          </a:p>
          <a:p>
            <a:r>
              <a:rPr lang="en-US" altLang="zh-TW" dirty="0" smtClean="0"/>
              <a:t>No sign </a:t>
            </a:r>
            <a:r>
              <a:rPr lang="zh-TW" altLang="en-US" dirty="0" smtClean="0"/>
              <a:t>和</a:t>
            </a:r>
            <a:r>
              <a:rPr lang="en-US" altLang="zh-TW" dirty="0" smtClean="0"/>
              <a:t>New sign </a:t>
            </a:r>
            <a:r>
              <a:rPr lang="zh-TW" altLang="en-US" dirty="0" smtClean="0"/>
              <a:t>有顯著差異</a:t>
            </a:r>
            <a:r>
              <a:rPr lang="en-US" altLang="zh-TW" dirty="0" smtClean="0"/>
              <a:t>(p &lt;0.005)</a:t>
            </a:r>
          </a:p>
          <a:p>
            <a:endParaRPr lang="zh-TW" altLang="en-US" dirty="0"/>
          </a:p>
        </p:txBody>
      </p:sp>
      <p:sp>
        <p:nvSpPr>
          <p:cNvPr id="3" name="標題 2"/>
          <p:cNvSpPr>
            <a:spLocks noGrp="1"/>
          </p:cNvSpPr>
          <p:nvPr>
            <p:ph type="title"/>
          </p:nvPr>
        </p:nvSpPr>
        <p:spPr/>
        <p:txBody>
          <a:bodyPr/>
          <a:lstStyle/>
          <a:p>
            <a:pPr algn="ctr"/>
            <a:r>
              <a:rPr lang="en-US" altLang="zh-TW" dirty="0" smtClean="0"/>
              <a:t>Results</a:t>
            </a:r>
            <a:endParaRPr lang="zh-TW" altLang="en-US" dirty="0"/>
          </a:p>
        </p:txBody>
      </p:sp>
      <p:pic>
        <p:nvPicPr>
          <p:cNvPr id="4" name="圖片 3" descr="未命名.png"/>
          <p:cNvPicPr>
            <a:picLocks noChangeAspect="1"/>
          </p:cNvPicPr>
          <p:nvPr/>
        </p:nvPicPr>
        <p:blipFill>
          <a:blip r:embed="rId2" cstate="print"/>
          <a:stretch>
            <a:fillRect/>
          </a:stretch>
        </p:blipFill>
        <p:spPr>
          <a:xfrm>
            <a:off x="1619672" y="2060848"/>
            <a:ext cx="5915851" cy="177189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不同族群比較</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顯著性</a:t>
            </a:r>
            <a:endParaRPr lang="en-US" altLang="zh-TW" dirty="0" smtClean="0"/>
          </a:p>
          <a:p>
            <a:endParaRPr lang="zh-TW" altLang="en-US" dirty="0"/>
          </a:p>
        </p:txBody>
      </p:sp>
      <p:sp>
        <p:nvSpPr>
          <p:cNvPr id="3" name="標題 2"/>
          <p:cNvSpPr>
            <a:spLocks noGrp="1"/>
          </p:cNvSpPr>
          <p:nvPr>
            <p:ph type="title"/>
          </p:nvPr>
        </p:nvSpPr>
        <p:spPr/>
        <p:txBody>
          <a:bodyPr>
            <a:normAutofit/>
          </a:bodyPr>
          <a:lstStyle/>
          <a:p>
            <a:pPr algn="ctr"/>
            <a:r>
              <a:rPr lang="en-US" altLang="zh-TW" dirty="0" smtClean="0"/>
              <a:t>Results</a:t>
            </a:r>
            <a:endParaRPr lang="zh-TW" altLang="en-US" dirty="0"/>
          </a:p>
        </p:txBody>
      </p:sp>
      <p:pic>
        <p:nvPicPr>
          <p:cNvPr id="4" name="圖片 3" descr="未命名.png"/>
          <p:cNvPicPr>
            <a:picLocks noChangeAspect="1"/>
          </p:cNvPicPr>
          <p:nvPr/>
        </p:nvPicPr>
        <p:blipFill>
          <a:blip r:embed="rId2" cstate="print"/>
          <a:stretch>
            <a:fillRect/>
          </a:stretch>
        </p:blipFill>
        <p:spPr>
          <a:xfrm>
            <a:off x="1691680" y="1988840"/>
            <a:ext cx="4752528" cy="1785096"/>
          </a:xfrm>
          <a:prstGeom prst="rect">
            <a:avLst/>
          </a:prstGeom>
        </p:spPr>
      </p:pic>
      <p:pic>
        <p:nvPicPr>
          <p:cNvPr id="5" name="圖片 4" descr="未命名.png"/>
          <p:cNvPicPr>
            <a:picLocks noChangeAspect="1"/>
          </p:cNvPicPr>
          <p:nvPr/>
        </p:nvPicPr>
        <p:blipFill>
          <a:blip r:embed="rId3" cstate="print"/>
          <a:stretch>
            <a:fillRect/>
          </a:stretch>
        </p:blipFill>
        <p:spPr>
          <a:xfrm>
            <a:off x="1763688" y="4293096"/>
            <a:ext cx="5772956" cy="206721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未命名.png"/>
          <p:cNvPicPr>
            <a:picLocks noGrp="1" noChangeAspect="1"/>
          </p:cNvPicPr>
          <p:nvPr>
            <p:ph idx="1"/>
          </p:nvPr>
        </p:nvPicPr>
        <p:blipFill>
          <a:blip r:embed="rId2" cstate="print"/>
          <a:stretch>
            <a:fillRect/>
          </a:stretch>
        </p:blipFill>
        <p:spPr>
          <a:xfrm>
            <a:off x="395536" y="2636912"/>
            <a:ext cx="8352928" cy="1944216"/>
          </a:xfrm>
        </p:spPr>
      </p:pic>
      <p:sp>
        <p:nvSpPr>
          <p:cNvPr id="3" name="標題 2"/>
          <p:cNvSpPr>
            <a:spLocks noGrp="1"/>
          </p:cNvSpPr>
          <p:nvPr>
            <p:ph type="title"/>
          </p:nvPr>
        </p:nvSpPr>
        <p:spPr/>
        <p:txBody>
          <a:bodyPr/>
          <a:lstStyle/>
          <a:p>
            <a:pPr algn="ctr"/>
            <a:r>
              <a:rPr lang="en-US" altLang="zh-TW" dirty="0" smtClean="0"/>
              <a:t>Results</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未命名.png"/>
          <p:cNvPicPr>
            <a:picLocks noGrp="1" noChangeAspect="1"/>
          </p:cNvPicPr>
          <p:nvPr>
            <p:ph idx="1"/>
          </p:nvPr>
        </p:nvPicPr>
        <p:blipFill>
          <a:blip r:embed="rId2" cstate="print"/>
          <a:stretch>
            <a:fillRect/>
          </a:stretch>
        </p:blipFill>
        <p:spPr>
          <a:xfrm>
            <a:off x="467544" y="1772816"/>
            <a:ext cx="8229600" cy="4461831"/>
          </a:xfrm>
        </p:spPr>
      </p:pic>
      <p:sp>
        <p:nvSpPr>
          <p:cNvPr id="3" name="標題 2"/>
          <p:cNvSpPr>
            <a:spLocks noGrp="1"/>
          </p:cNvSpPr>
          <p:nvPr>
            <p:ph type="title"/>
          </p:nvPr>
        </p:nvSpPr>
        <p:spPr/>
        <p:txBody>
          <a:bodyPr>
            <a:normAutofit/>
          </a:bodyPr>
          <a:lstStyle/>
          <a:p>
            <a:pPr algn="ctr"/>
            <a:r>
              <a:rPr lang="en-US" altLang="zh-TW" dirty="0" smtClean="0"/>
              <a:t>Results</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未命名.png"/>
          <p:cNvPicPr>
            <a:picLocks noGrp="1" noChangeAspect="1"/>
          </p:cNvPicPr>
          <p:nvPr>
            <p:ph idx="1"/>
          </p:nvPr>
        </p:nvPicPr>
        <p:blipFill>
          <a:blip r:embed="rId2" cstate="print"/>
          <a:stretch>
            <a:fillRect/>
          </a:stretch>
        </p:blipFill>
        <p:spPr>
          <a:xfrm>
            <a:off x="467544" y="1700808"/>
            <a:ext cx="8229600" cy="4525856"/>
          </a:xfrm>
        </p:spPr>
      </p:pic>
      <p:sp>
        <p:nvSpPr>
          <p:cNvPr id="3" name="標題 2"/>
          <p:cNvSpPr>
            <a:spLocks noGrp="1"/>
          </p:cNvSpPr>
          <p:nvPr>
            <p:ph type="title"/>
          </p:nvPr>
        </p:nvSpPr>
        <p:spPr/>
        <p:txBody>
          <a:bodyPr/>
          <a:lstStyle/>
          <a:p>
            <a:pPr algn="ctr"/>
            <a:r>
              <a:rPr lang="en-US" altLang="zh-TW" dirty="0" smtClean="0"/>
              <a:t>Results</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在舊式的警告標誌比起新式的警告標誌上所花</a:t>
            </a:r>
            <a:r>
              <a:rPr lang="zh-TW" altLang="en-US" dirty="0" smtClean="0"/>
              <a:t>的時間，新式所花的時間比舊式還要高可能是因為在實驗進行的時間是舊式號誌換成新式的號誌導致此結果發生</a:t>
            </a:r>
            <a:r>
              <a:rPr lang="zh-TW" altLang="en-US" dirty="0" smtClean="0"/>
              <a:t>。</a:t>
            </a:r>
            <a:endParaRPr lang="en-US" altLang="zh-TW" dirty="0" smtClean="0"/>
          </a:p>
          <a:p>
            <a:endParaRPr lang="en-US" altLang="zh-TW" dirty="0" smtClean="0"/>
          </a:p>
          <a:p>
            <a:r>
              <a:rPr lang="zh-TW" altLang="en-US" dirty="0" smtClean="0"/>
              <a:t>就以判定的號誌牌能力而言預期的不相同</a:t>
            </a:r>
            <a:r>
              <a:rPr lang="zh-TW" altLang="en-US" dirty="0" smtClean="0"/>
              <a:t>，非</a:t>
            </a:r>
            <a:r>
              <a:rPr lang="zh-TW" altLang="en-US" dirty="0" smtClean="0"/>
              <a:t>專業的受測者比起專業的受測只判定路牌的能力並無差異，但男生表現顯著比起女生來的好。</a:t>
            </a:r>
            <a:endParaRPr lang="zh-TW" altLang="en-US" dirty="0"/>
          </a:p>
        </p:txBody>
      </p:sp>
      <p:sp>
        <p:nvSpPr>
          <p:cNvPr id="3" name="標題 2"/>
          <p:cNvSpPr>
            <a:spLocks noGrp="1"/>
          </p:cNvSpPr>
          <p:nvPr>
            <p:ph type="title"/>
          </p:nvPr>
        </p:nvSpPr>
        <p:spPr/>
        <p:txBody>
          <a:bodyPr>
            <a:normAutofit/>
          </a:bodyPr>
          <a:lstStyle/>
          <a:p>
            <a:pPr algn="ctr"/>
            <a:r>
              <a:rPr lang="en-US" altLang="zh-TW" dirty="0" smtClean="0"/>
              <a:t>Discussion</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latin typeface="Times New Roman" pitchFamily="18" charset="0"/>
                <a:cs typeface="Times New Roman" pitchFamily="18" charset="0"/>
              </a:rPr>
              <a:t>對於不同國家人而言在緊急標誌的設計上符號加上文字適用於的標誌設計，且符號能夠幫助不同國家的人理解標誌的</a:t>
            </a:r>
            <a:r>
              <a:rPr lang="zh-TW" altLang="en-US" dirty="0" smtClean="0">
                <a:latin typeface="Times New Roman" pitchFamily="18" charset="0"/>
                <a:cs typeface="Times New Roman" pitchFamily="18" charset="0"/>
              </a:rPr>
              <a:t>意思</a:t>
            </a:r>
            <a:r>
              <a:rPr lang="en-US" altLang="zh-TW"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Collins and </a:t>
            </a:r>
            <a:r>
              <a:rPr lang="en-US" altLang="zh-TW" dirty="0" err="1" smtClean="0">
                <a:latin typeface="Times New Roman" pitchFamily="18" charset="0"/>
                <a:cs typeface="Times New Roman" pitchFamily="18" charset="0"/>
              </a:rPr>
              <a:t>Pierma</a:t>
            </a:r>
            <a:r>
              <a:rPr lang="en-US" altLang="zh-TW" dirty="0" smtClean="0">
                <a:latin typeface="Times New Roman" pitchFamily="18" charset="0"/>
                <a:cs typeface="Times New Roman" pitchFamily="18" charset="0"/>
              </a:rPr>
              <a:t>, 1979) </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在先前的研究發現光照度會影響緊急出口的判斷，先前的學者比較不同的照度</a:t>
            </a:r>
            <a:r>
              <a:rPr lang="zh-TW" altLang="en-US" dirty="0" smtClean="0">
                <a:latin typeface="Times New Roman" pitchFamily="18" charset="0"/>
                <a:cs typeface="Times New Roman" pitchFamily="18" charset="0"/>
              </a:rPr>
              <a:t>，和不同的視角發現在環境</a:t>
            </a:r>
            <a:r>
              <a:rPr lang="zh-TW" altLang="en-US" dirty="0" smtClean="0">
                <a:latin typeface="Times New Roman" pitchFamily="18" charset="0"/>
                <a:cs typeface="Times New Roman" pitchFamily="18" charset="0"/>
              </a:rPr>
              <a:t>亮度</a:t>
            </a:r>
            <a:r>
              <a:rPr lang="en-US" altLang="zh-TW" dirty="0" smtClean="0">
                <a:latin typeface="Times New Roman" pitchFamily="18" charset="0"/>
                <a:cs typeface="Times New Roman" pitchFamily="18" charset="0"/>
              </a:rPr>
              <a:t>TES-1334 illumination</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meter</a:t>
            </a:r>
            <a:r>
              <a:rPr lang="zh-TW" altLang="en-US" dirty="0" smtClean="0">
                <a:latin typeface="Times New Roman" pitchFamily="18" charset="0"/>
                <a:cs typeface="Times New Roman" pitchFamily="18" charset="0"/>
              </a:rPr>
              <a:t>的照度下對標誌辨識較高</a:t>
            </a:r>
            <a:r>
              <a:rPr lang="en-US" altLang="zh-TW" dirty="0" smtClean="0">
                <a:latin typeface="Times New Roman" pitchFamily="18" charset="0"/>
                <a:cs typeface="Times New Roman" pitchFamily="18" charset="0"/>
              </a:rPr>
              <a:t>(Jin et al., 1987) </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
        <p:nvSpPr>
          <p:cNvPr id="3" name="標題 2"/>
          <p:cNvSpPr>
            <a:spLocks noGrp="1"/>
          </p:cNvSpPr>
          <p:nvPr>
            <p:ph type="title"/>
          </p:nvPr>
        </p:nvSpPr>
        <p:spPr/>
        <p:txBody>
          <a:bodyPr>
            <a:normAutofit/>
          </a:bodyPr>
          <a:lstStyle/>
          <a:p>
            <a:pPr algn="ctr"/>
            <a:r>
              <a:rPr lang="en-US" altLang="zh-TW" dirty="0" smtClean="0"/>
              <a:t>Introduction</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latin typeface="Times New Roman" pitchFamily="18" charset="0"/>
                <a:cs typeface="Times New Roman" pitchFamily="18" charset="0"/>
              </a:rPr>
              <a:t>在先前的研究比較不同顏色在不同距離的辨識程度發現紅色和綠色在煙霧瀰漫的情況下</a:t>
            </a:r>
            <a:r>
              <a:rPr lang="en-US" altLang="zh-TW" dirty="0" smtClean="0">
                <a:latin typeface="Times New Roman" pitchFamily="18" charset="0"/>
                <a:cs typeface="Times New Roman" pitchFamily="18" charset="0"/>
              </a:rPr>
              <a:t>6</a:t>
            </a:r>
            <a:r>
              <a:rPr lang="zh-TW" altLang="en-US" dirty="0" smtClean="0">
                <a:latin typeface="Times New Roman" pitchFamily="18" charset="0"/>
                <a:cs typeface="Times New Roman" pitchFamily="18" charset="0"/>
              </a:rPr>
              <a:t>公尺的距離下辨識程度是最高的</a:t>
            </a:r>
            <a:r>
              <a:rPr lang="en-US" altLang="zh-TW" dirty="0" smtClean="0">
                <a:latin typeface="Times New Roman" pitchFamily="18" charset="0"/>
                <a:cs typeface="Times New Roman" pitchFamily="18" charset="0"/>
              </a:rPr>
              <a:t>(Ouellette, 1988) </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而在比較患有色盲症和沒有罹患色盲症患者隊告示牌的辨識程度發現綠色的辨識程度在其他顏色的比較下辨識程度較高</a:t>
            </a:r>
            <a:r>
              <a:rPr lang="en-US" altLang="zh-TW" dirty="0" smtClean="0">
                <a:latin typeface="Times New Roman" pitchFamily="18" charset="0"/>
                <a:cs typeface="Times New Roman" pitchFamily="18" charset="0"/>
              </a:rPr>
              <a:t>(</a:t>
            </a:r>
            <a:r>
              <a:rPr lang="en-US" altLang="zh-TW" dirty="0" err="1" smtClean="0">
                <a:latin typeface="Times New Roman" pitchFamily="18" charset="0"/>
                <a:cs typeface="Times New Roman" pitchFamily="18" charset="0"/>
              </a:rPr>
              <a:t>Eklund</a:t>
            </a:r>
            <a:r>
              <a:rPr lang="en-US" altLang="zh-TW" dirty="0" smtClean="0">
                <a:latin typeface="Times New Roman" pitchFamily="18" charset="0"/>
                <a:cs typeface="Times New Roman" pitchFamily="18" charset="0"/>
              </a:rPr>
              <a:t>, 1999) </a:t>
            </a:r>
            <a:r>
              <a:rPr lang="zh-TW" altLang="en-US"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
        <p:nvSpPr>
          <p:cNvPr id="3" name="標題 2"/>
          <p:cNvSpPr>
            <a:spLocks noGrp="1"/>
          </p:cNvSpPr>
          <p:nvPr>
            <p:ph type="title"/>
          </p:nvPr>
        </p:nvSpPr>
        <p:spPr/>
        <p:txBody>
          <a:bodyPr/>
          <a:lstStyle/>
          <a:p>
            <a:pPr algn="ctr"/>
            <a:r>
              <a:rPr lang="en-US" altLang="zh-TW" dirty="0" smtClean="0"/>
              <a:t>Introduction</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latin typeface="Times New Roman" pitchFamily="18" charset="0"/>
                <a:cs typeface="Times New Roman" pitchFamily="18" charset="0"/>
              </a:rPr>
              <a:t>受測者</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年齡介於</a:t>
            </a:r>
            <a:r>
              <a:rPr lang="en-US" altLang="zh-TW" dirty="0" smtClean="0">
                <a:latin typeface="Times New Roman" pitchFamily="18" charset="0"/>
                <a:cs typeface="Times New Roman" pitchFamily="18" charset="0"/>
              </a:rPr>
              <a:t>18</a:t>
            </a:r>
            <a:r>
              <a:rPr lang="zh-TW" altLang="en-US" dirty="0" smtClean="0">
                <a:latin typeface="Times New Roman" pitchFamily="18" charset="0"/>
                <a:cs typeface="Times New Roman" pitchFamily="18" charset="0"/>
              </a:rPr>
              <a:t>歲到</a:t>
            </a:r>
            <a:r>
              <a:rPr lang="en-US" altLang="zh-TW" dirty="0" smtClean="0">
                <a:latin typeface="Times New Roman" pitchFamily="18" charset="0"/>
                <a:cs typeface="Times New Roman" pitchFamily="18" charset="0"/>
              </a:rPr>
              <a:t>45</a:t>
            </a:r>
            <a:r>
              <a:rPr lang="zh-TW" altLang="en-US" dirty="0" smtClean="0">
                <a:latin typeface="Times New Roman" pitchFamily="18" charset="0"/>
                <a:cs typeface="Times New Roman" pitchFamily="18" charset="0"/>
              </a:rPr>
              <a:t>歲之間</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視力介於</a:t>
            </a:r>
            <a:r>
              <a:rPr lang="en-US" altLang="zh-TW" dirty="0" smtClean="0">
                <a:latin typeface="Times New Roman" pitchFamily="18" charset="0"/>
                <a:cs typeface="Times New Roman" pitchFamily="18" charset="0"/>
              </a:rPr>
              <a:t>0.8~1.2</a:t>
            </a:r>
            <a:r>
              <a:rPr lang="zh-TW" altLang="en-US" dirty="0" smtClean="0">
                <a:latin typeface="Times New Roman" pitchFamily="18" charset="0"/>
                <a:cs typeface="Times New Roman" pitchFamily="18" charset="0"/>
              </a:rPr>
              <a:t>之間</a:t>
            </a:r>
            <a:endParaRPr lang="en-US" altLang="zh-TW" dirty="0" smtClean="0">
              <a:latin typeface="Times New Roman" pitchFamily="18" charset="0"/>
              <a:cs typeface="Times New Roman" pitchFamily="18" charset="0"/>
            </a:endParaRPr>
          </a:p>
          <a:p>
            <a:endParaRPr lang="zh-TW" altLang="en-US" dirty="0"/>
          </a:p>
        </p:txBody>
      </p:sp>
      <p:sp>
        <p:nvSpPr>
          <p:cNvPr id="3" name="標題 2"/>
          <p:cNvSpPr>
            <a:spLocks noGrp="1"/>
          </p:cNvSpPr>
          <p:nvPr>
            <p:ph type="title"/>
          </p:nvPr>
        </p:nvSpPr>
        <p:spPr/>
        <p:txBody>
          <a:bodyPr>
            <a:normAutofit/>
          </a:bodyPr>
          <a:lstStyle/>
          <a:p>
            <a:pPr algn="ctr"/>
            <a:r>
              <a:rPr lang="en-US" altLang="zh-TW" dirty="0" smtClean="0"/>
              <a:t>Method</a:t>
            </a:r>
            <a:endParaRPr lang="zh-TW" altLang="en-US" dirty="0"/>
          </a:p>
        </p:txBody>
      </p:sp>
      <p:pic>
        <p:nvPicPr>
          <p:cNvPr id="4" name="圖片 3" descr="未命名.png"/>
          <p:cNvPicPr>
            <a:picLocks noChangeAspect="1"/>
          </p:cNvPicPr>
          <p:nvPr/>
        </p:nvPicPr>
        <p:blipFill>
          <a:blip r:embed="rId2" cstate="print"/>
          <a:stretch>
            <a:fillRect/>
          </a:stretch>
        </p:blipFill>
        <p:spPr>
          <a:xfrm>
            <a:off x="1547664" y="4221088"/>
            <a:ext cx="6244837" cy="17634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dirty="0" smtClean="0">
                <a:latin typeface="Times New Roman" pitchFamily="18" charset="0"/>
                <a:cs typeface="Times New Roman" pitchFamily="18" charset="0"/>
              </a:rPr>
              <a:t>實驗設備</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筆記型電腦型號</a:t>
            </a:r>
            <a:r>
              <a:rPr lang="en-US" altLang="zh-TW" dirty="0" smtClean="0">
                <a:latin typeface="Times New Roman" pitchFamily="18" charset="0"/>
                <a:cs typeface="Times New Roman" pitchFamily="18" charset="0"/>
              </a:rPr>
              <a:t>:ASUS V6V</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19</a:t>
            </a:r>
            <a:r>
              <a:rPr lang="zh-TW" altLang="en-US" dirty="0" smtClean="0">
                <a:latin typeface="Times New Roman" pitchFamily="18" charset="0"/>
                <a:cs typeface="Times New Roman" pitchFamily="18" charset="0"/>
              </a:rPr>
              <a:t>吋</a:t>
            </a:r>
            <a:r>
              <a:rPr lang="en-US" altLang="zh-TW" dirty="0" smtClean="0">
                <a:latin typeface="Times New Roman" pitchFamily="18" charset="0"/>
                <a:cs typeface="Times New Roman" pitchFamily="18" charset="0"/>
              </a:rPr>
              <a:t>LCD</a:t>
            </a:r>
            <a:r>
              <a:rPr lang="zh-TW" altLang="en-US" dirty="0" smtClean="0">
                <a:latin typeface="Times New Roman" pitchFamily="18" charset="0"/>
                <a:cs typeface="Times New Roman" pitchFamily="18" charset="0"/>
              </a:rPr>
              <a:t>螢幕</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環境亮度</a:t>
            </a:r>
            <a:r>
              <a:rPr lang="en-US" altLang="zh-TW" dirty="0" smtClean="0">
                <a:latin typeface="Times New Roman" pitchFamily="18" charset="0"/>
                <a:cs typeface="Times New Roman" pitchFamily="18" charset="0"/>
              </a:rPr>
              <a:t>TES-1334 illumination</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meter</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虛擬環境建構軟體</a:t>
            </a:r>
            <a:r>
              <a:rPr lang="en-US" altLang="zh-TW" dirty="0" smtClean="0">
                <a:latin typeface="Times New Roman" pitchFamily="18" charset="0"/>
                <a:cs typeface="Times New Roman" pitchFamily="18" charset="0"/>
              </a:rPr>
              <a:t>: Act-3D B.V.</a:t>
            </a:r>
          </a:p>
          <a:p>
            <a:endParaRPr lang="en-US" altLang="zh-TW" dirty="0" smtClean="0"/>
          </a:p>
          <a:p>
            <a:endParaRPr lang="zh-TW" altLang="en-US" dirty="0"/>
          </a:p>
        </p:txBody>
      </p:sp>
      <p:sp>
        <p:nvSpPr>
          <p:cNvPr id="3" name="標題 2"/>
          <p:cNvSpPr>
            <a:spLocks noGrp="1"/>
          </p:cNvSpPr>
          <p:nvPr>
            <p:ph type="title"/>
          </p:nvPr>
        </p:nvSpPr>
        <p:spPr/>
        <p:txBody>
          <a:bodyPr/>
          <a:lstStyle/>
          <a:p>
            <a:pPr algn="ctr"/>
            <a:r>
              <a:rPr lang="en-US" altLang="zh-TW" dirty="0" smtClean="0"/>
              <a:t>Method</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實驗場地示意圖</a:t>
            </a:r>
            <a:endParaRPr lang="en-US" altLang="zh-TW" dirty="0" smtClean="0"/>
          </a:p>
          <a:p>
            <a:endParaRPr lang="zh-TW" altLang="en-US" dirty="0"/>
          </a:p>
        </p:txBody>
      </p:sp>
      <p:sp>
        <p:nvSpPr>
          <p:cNvPr id="3" name="標題 2"/>
          <p:cNvSpPr>
            <a:spLocks noGrp="1"/>
          </p:cNvSpPr>
          <p:nvPr>
            <p:ph type="title"/>
          </p:nvPr>
        </p:nvSpPr>
        <p:spPr/>
        <p:txBody>
          <a:bodyPr>
            <a:normAutofit/>
          </a:bodyPr>
          <a:lstStyle/>
          <a:p>
            <a:pPr algn="ctr"/>
            <a:r>
              <a:rPr lang="en-US" altLang="zh-TW" dirty="0" smtClean="0"/>
              <a:t>Method</a:t>
            </a:r>
            <a:endParaRPr lang="zh-TW" altLang="en-US" dirty="0"/>
          </a:p>
        </p:txBody>
      </p:sp>
      <p:pic>
        <p:nvPicPr>
          <p:cNvPr id="4" name="圖片 3" descr="未命名.png"/>
          <p:cNvPicPr>
            <a:picLocks noChangeAspect="1"/>
          </p:cNvPicPr>
          <p:nvPr/>
        </p:nvPicPr>
        <p:blipFill>
          <a:blip r:embed="rId2" cstate="print"/>
          <a:stretch>
            <a:fillRect/>
          </a:stretch>
        </p:blipFill>
        <p:spPr>
          <a:xfrm>
            <a:off x="1763688" y="2060848"/>
            <a:ext cx="5915851" cy="43916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實驗設計</a:t>
            </a:r>
            <a:endParaRPr lang="en-US" altLang="zh-TW" dirty="0" smtClean="0"/>
          </a:p>
          <a:p>
            <a:r>
              <a:rPr lang="en-US" altLang="zh-TW" dirty="0" smtClean="0"/>
              <a:t>Type A:</a:t>
            </a:r>
            <a:r>
              <a:rPr lang="zh-TW" altLang="en-US" dirty="0" smtClean="0"/>
              <a:t>沒有告示牌，在沒有告示牌的情況下從中央房間道出口處所需要的時間。</a:t>
            </a:r>
            <a:endParaRPr lang="en-US" altLang="zh-TW" dirty="0" smtClean="0"/>
          </a:p>
          <a:p>
            <a:endParaRPr lang="en-US" altLang="zh-TW" dirty="0" smtClean="0"/>
          </a:p>
          <a:p>
            <a:r>
              <a:rPr lang="en-US" altLang="zh-TW" dirty="0" smtClean="0"/>
              <a:t>Type B:</a:t>
            </a:r>
            <a:r>
              <a:rPr lang="zh-TW" altLang="en-US" dirty="0" smtClean="0"/>
              <a:t>使用舊版告示牌</a:t>
            </a:r>
            <a:endParaRPr lang="en-US" altLang="zh-TW" dirty="0" smtClean="0"/>
          </a:p>
          <a:p>
            <a:endParaRPr lang="en-US" altLang="zh-TW" dirty="0" smtClean="0"/>
          </a:p>
          <a:p>
            <a:pPr>
              <a:buNone/>
            </a:pPr>
            <a:endParaRPr lang="en-US" altLang="zh-TW" dirty="0" smtClean="0"/>
          </a:p>
          <a:p>
            <a:r>
              <a:rPr lang="en-US" altLang="zh-TW" dirty="0" smtClean="0"/>
              <a:t>Type C:</a:t>
            </a:r>
            <a:r>
              <a:rPr lang="zh-TW" altLang="en-US" dirty="0" smtClean="0"/>
              <a:t>使用新版告示牌</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3" name="標題 2"/>
          <p:cNvSpPr>
            <a:spLocks noGrp="1"/>
          </p:cNvSpPr>
          <p:nvPr>
            <p:ph type="title"/>
          </p:nvPr>
        </p:nvSpPr>
        <p:spPr/>
        <p:txBody>
          <a:bodyPr>
            <a:normAutofit/>
          </a:bodyPr>
          <a:lstStyle/>
          <a:p>
            <a:pPr algn="ctr"/>
            <a:r>
              <a:rPr lang="en-US" altLang="zh-TW" dirty="0" smtClean="0"/>
              <a:t>Method</a:t>
            </a:r>
            <a:endParaRPr lang="zh-TW" altLang="en-US" dirty="0"/>
          </a:p>
        </p:txBody>
      </p:sp>
      <p:pic>
        <p:nvPicPr>
          <p:cNvPr id="4" name="圖片 3" descr="未命名.png"/>
          <p:cNvPicPr>
            <a:picLocks noChangeAspect="1"/>
          </p:cNvPicPr>
          <p:nvPr/>
        </p:nvPicPr>
        <p:blipFill>
          <a:blip r:embed="rId2" cstate="print"/>
          <a:stretch>
            <a:fillRect/>
          </a:stretch>
        </p:blipFill>
        <p:spPr>
          <a:xfrm>
            <a:off x="4499992" y="5229200"/>
            <a:ext cx="4248472" cy="1052003"/>
          </a:xfrm>
          <a:prstGeom prst="rect">
            <a:avLst/>
          </a:prstGeom>
        </p:spPr>
      </p:pic>
      <p:pic>
        <p:nvPicPr>
          <p:cNvPr id="5" name="圖片 4" descr="未命名.png"/>
          <p:cNvPicPr>
            <a:picLocks noChangeAspect="1"/>
          </p:cNvPicPr>
          <p:nvPr/>
        </p:nvPicPr>
        <p:blipFill>
          <a:blip r:embed="rId3" cstate="print"/>
          <a:stretch>
            <a:fillRect/>
          </a:stretch>
        </p:blipFill>
        <p:spPr>
          <a:xfrm>
            <a:off x="4499992" y="3717032"/>
            <a:ext cx="4320480" cy="10964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7500" lnSpcReduction="20000"/>
          </a:bodyPr>
          <a:lstStyle/>
          <a:p>
            <a:r>
              <a:rPr lang="zh-TW" altLang="en-US" dirty="0" smtClean="0">
                <a:latin typeface="Times New Roman" pitchFamily="18" charset="0"/>
                <a:cs typeface="Times New Roman" pitchFamily="18" charset="0"/>
              </a:rPr>
              <a:t>實驗規則</a:t>
            </a:r>
            <a:r>
              <a:rPr lang="en-US" altLang="zh-TW" dirty="0" smtClean="0">
                <a:latin typeface="Times New Roman" pitchFamily="18" charset="0"/>
                <a:cs typeface="Times New Roman" pitchFamily="18" charset="0"/>
              </a:rPr>
              <a:t>:</a:t>
            </a:r>
          </a:p>
          <a:p>
            <a:r>
              <a:rPr lang="en-US" altLang="zh-TW" dirty="0" smtClean="0">
                <a:latin typeface="Times New Roman" pitchFamily="18" charset="0"/>
                <a:cs typeface="Times New Roman" pitchFamily="18" charset="0"/>
              </a:rPr>
              <a:t>(1) </a:t>
            </a:r>
            <a:r>
              <a:rPr lang="zh-TW" altLang="en-US" dirty="0" smtClean="0">
                <a:latin typeface="Times New Roman" pitchFamily="18" charset="0"/>
                <a:cs typeface="Times New Roman" pitchFamily="18" charset="0"/>
              </a:rPr>
              <a:t>受測者必須沿著路線才能抵達安全的出口</a:t>
            </a:r>
            <a:endParaRPr lang="en-US" altLang="zh-TW" dirty="0" smtClean="0">
              <a:latin typeface="Times New Roman" pitchFamily="18" charset="0"/>
              <a:cs typeface="Times New Roman" pitchFamily="18" charset="0"/>
            </a:endParaRPr>
          </a:p>
          <a:p>
            <a:pPr>
              <a:buNone/>
            </a:pP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(2)</a:t>
            </a:r>
            <a:r>
              <a:rPr lang="zh-TW" altLang="en-US" dirty="0" smtClean="0">
                <a:latin typeface="Times New Roman" pitchFamily="18" charset="0"/>
                <a:cs typeface="Times New Roman" pitchFamily="18" charset="0"/>
              </a:rPr>
              <a:t> 受測者有三個路段能選擇左轉或右轉</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(3)</a:t>
            </a:r>
            <a:r>
              <a:rPr lang="zh-TW" altLang="en-US" dirty="0" smtClean="0">
                <a:latin typeface="Times New Roman" pitchFamily="18" charset="0"/>
                <a:cs typeface="Times New Roman" pitchFamily="18" charset="0"/>
              </a:rPr>
              <a:t>起點到終點最短移動距離為</a:t>
            </a:r>
            <a:r>
              <a:rPr lang="en-US" altLang="zh-TW" dirty="0" smtClean="0">
                <a:latin typeface="Times New Roman" pitchFamily="18" charset="0"/>
                <a:cs typeface="Times New Roman" pitchFamily="18" charset="0"/>
              </a:rPr>
              <a:t>40m</a:t>
            </a:r>
            <a:r>
              <a:rPr lang="zh-TW" altLang="en-US" dirty="0" smtClean="0">
                <a:latin typeface="Times New Roman" pitchFamily="18" charset="0"/>
                <a:cs typeface="Times New Roman" pitchFamily="18" charset="0"/>
              </a:rPr>
              <a:t>，移動速度為</a:t>
            </a:r>
            <a:r>
              <a:rPr lang="en-US" altLang="zh-TW" dirty="0" smtClean="0">
                <a:latin typeface="Times New Roman" pitchFamily="18" charset="0"/>
                <a:cs typeface="Times New Roman" pitchFamily="18" charset="0"/>
              </a:rPr>
              <a:t>1m/s</a:t>
            </a:r>
            <a:r>
              <a:rPr lang="zh-TW" altLang="en-US" dirty="0" smtClean="0">
                <a:latin typeface="Times New Roman" pitchFamily="18" charset="0"/>
                <a:cs typeface="Times New Roman" pitchFamily="18" charset="0"/>
              </a:rPr>
              <a:t>，所以移動時間不可能少於</a:t>
            </a:r>
            <a:r>
              <a:rPr lang="en-US" altLang="zh-TW" dirty="0" smtClean="0">
                <a:latin typeface="Times New Roman" pitchFamily="18" charset="0"/>
                <a:cs typeface="Times New Roman" pitchFamily="18" charset="0"/>
              </a:rPr>
              <a:t>40s</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若發生火警或災害時</a:t>
            </a:r>
            <a:r>
              <a:rPr lang="en-US" altLang="zh-TW" dirty="0" smtClean="0">
                <a:latin typeface="Times New Roman" pitchFamily="18" charset="0"/>
                <a:cs typeface="Times New Roman" pitchFamily="18" charset="0"/>
              </a:rPr>
              <a:t>40s</a:t>
            </a:r>
            <a:r>
              <a:rPr lang="zh-TW" altLang="en-US" dirty="0" smtClean="0">
                <a:latin typeface="Times New Roman" pitchFamily="18" charset="0"/>
                <a:cs typeface="Times New Roman" pitchFamily="18" charset="0"/>
              </a:rPr>
              <a:t>為最佳逃生時間</a:t>
            </a:r>
            <a:r>
              <a:rPr lang="en-US"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(4) </a:t>
            </a:r>
            <a:r>
              <a:rPr lang="zh-TW" altLang="en-US" dirty="0" smtClean="0">
                <a:latin typeface="Times New Roman" pitchFamily="18" charset="0"/>
                <a:cs typeface="Times New Roman" pitchFamily="18" charset="0"/>
              </a:rPr>
              <a:t>走道寬</a:t>
            </a:r>
            <a:r>
              <a:rPr lang="en-US" altLang="zh-TW" dirty="0" smtClean="0">
                <a:latin typeface="Times New Roman" pitchFamily="18" charset="0"/>
                <a:cs typeface="Times New Roman" pitchFamily="18" charset="0"/>
              </a:rPr>
              <a:t>2m</a:t>
            </a:r>
            <a:r>
              <a:rPr lang="zh-TW" altLang="en-US" dirty="0" smtClean="0">
                <a:latin typeface="Times New Roman" pitchFamily="18" charset="0"/>
                <a:cs typeface="Times New Roman" pitchFamily="18" charset="0"/>
              </a:rPr>
              <a:t>，且沒有任何障礙物。</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(5)</a:t>
            </a:r>
            <a:r>
              <a:rPr lang="zh-TW" altLang="en-US" dirty="0" smtClean="0">
                <a:latin typeface="Times New Roman" pitchFamily="18" charset="0"/>
                <a:cs typeface="Times New Roman" pitchFamily="18" charset="0"/>
              </a:rPr>
              <a:t> 一次一位受測者進行試驗。</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(6)</a:t>
            </a:r>
            <a:r>
              <a:rPr lang="zh-TW" altLang="en-US" dirty="0" smtClean="0">
                <a:latin typeface="Times New Roman" pitchFamily="18" charset="0"/>
                <a:cs typeface="Times New Roman" pitchFamily="18" charset="0"/>
              </a:rPr>
              <a:t>受測者利用滑鼠選擇方向，利用按右鍵前進按左鍵後退。</a:t>
            </a:r>
            <a:endParaRPr lang="en-US" altLang="zh-TW" dirty="0" smtClean="0">
              <a:latin typeface="Times New Roman" pitchFamily="18" charset="0"/>
              <a:cs typeface="Times New Roman" pitchFamily="18" charset="0"/>
            </a:endParaRPr>
          </a:p>
          <a:p>
            <a:endParaRPr lang="zh-TW" altLang="en-US" dirty="0"/>
          </a:p>
        </p:txBody>
      </p:sp>
      <p:sp>
        <p:nvSpPr>
          <p:cNvPr id="3" name="標題 2"/>
          <p:cNvSpPr>
            <a:spLocks noGrp="1"/>
          </p:cNvSpPr>
          <p:nvPr>
            <p:ph type="title"/>
          </p:nvPr>
        </p:nvSpPr>
        <p:spPr/>
        <p:txBody>
          <a:bodyPr/>
          <a:lstStyle/>
          <a:p>
            <a:pPr algn="ctr"/>
            <a:r>
              <a:rPr lang="en-US" altLang="zh-TW" dirty="0" smtClean="0"/>
              <a:t>Method</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未命名.png"/>
          <p:cNvPicPr>
            <a:picLocks noGrp="1" noChangeAspect="1"/>
          </p:cNvPicPr>
          <p:nvPr>
            <p:ph idx="1"/>
          </p:nvPr>
        </p:nvPicPr>
        <p:blipFill>
          <a:blip r:embed="rId2" cstate="print"/>
          <a:stretch>
            <a:fillRect/>
          </a:stretch>
        </p:blipFill>
        <p:spPr>
          <a:xfrm>
            <a:off x="1259632" y="1772816"/>
            <a:ext cx="6462677" cy="4572000"/>
          </a:xfrm>
        </p:spPr>
      </p:pic>
      <p:sp>
        <p:nvSpPr>
          <p:cNvPr id="3" name="標題 2"/>
          <p:cNvSpPr>
            <a:spLocks noGrp="1"/>
          </p:cNvSpPr>
          <p:nvPr>
            <p:ph type="title"/>
          </p:nvPr>
        </p:nvSpPr>
        <p:spPr/>
        <p:txBody>
          <a:bodyPr/>
          <a:lstStyle/>
          <a:p>
            <a:pPr algn="ctr"/>
            <a:r>
              <a:rPr lang="en-US" altLang="zh-TW" dirty="0" smtClean="0"/>
              <a:t>Method</a:t>
            </a:r>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282</TotalTime>
  <Words>570</Words>
  <Application>Microsoft Office PowerPoint</Application>
  <PresentationFormat>如螢幕大小 (4:3)</PresentationFormat>
  <Paragraphs>85</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宣紙</vt:lpstr>
      <vt:lpstr>Using virtual reality to determine how emergency signs facilitate way-finding</vt:lpstr>
      <vt:lpstr>Introduction</vt:lpstr>
      <vt:lpstr>Introduction</vt:lpstr>
      <vt:lpstr>Method</vt:lpstr>
      <vt:lpstr>Method</vt:lpstr>
      <vt:lpstr>Method</vt:lpstr>
      <vt:lpstr>Method</vt:lpstr>
      <vt:lpstr>Method</vt:lpstr>
      <vt:lpstr>Method</vt:lpstr>
      <vt:lpstr>Method</vt:lpstr>
      <vt:lpstr>Method</vt:lpstr>
      <vt:lpstr>Method</vt:lpstr>
      <vt:lpstr>Results</vt:lpstr>
      <vt:lpstr>Results</vt:lpstr>
      <vt:lpstr>Results</vt:lpstr>
      <vt:lpstr>Results</vt:lpstr>
      <vt:lpstr>Results</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virtual reality to determine how emergency signs facilitate way-finding</dc:title>
  <dc:creator>Administrator</dc:creator>
  <cp:lastModifiedBy>Administrator</cp:lastModifiedBy>
  <cp:revision>31</cp:revision>
  <dcterms:created xsi:type="dcterms:W3CDTF">2015-10-05T12:20:28Z</dcterms:created>
  <dcterms:modified xsi:type="dcterms:W3CDTF">2015-10-06T04:56:28Z</dcterms:modified>
</cp:coreProperties>
</file>